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67" r:id="rId3"/>
    <p:sldId id="257" r:id="rId4"/>
    <p:sldId id="260" r:id="rId5"/>
    <p:sldId id="258" r:id="rId6"/>
    <p:sldId id="259" r:id="rId7"/>
    <p:sldId id="261" r:id="rId8"/>
    <p:sldId id="262" r:id="rId9"/>
    <p:sldId id="265" r:id="rId10"/>
    <p:sldId id="263" r:id="rId11"/>
    <p:sldId id="26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>
        <p:scale>
          <a:sx n="81" d="100"/>
          <a:sy n="81" d="100"/>
        </p:scale>
        <p:origin x="-25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8/23/2017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5587683" cy="2926080"/>
          </a:xfrm>
        </p:spPr>
        <p:txBody>
          <a:bodyPr/>
          <a:lstStyle/>
          <a:p>
            <a:r>
              <a:rPr lang="en-GB" dirty="0"/>
              <a:t>Paired Reading Partners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4480255" cy="1388165"/>
          </a:xfrm>
        </p:spPr>
        <p:txBody>
          <a:bodyPr/>
          <a:lstStyle/>
          <a:p>
            <a:r>
              <a:rPr lang="en-GB" dirty="0"/>
              <a:t>Session 4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183" y="1688123"/>
            <a:ext cx="5366403" cy="4024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227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age result for thank you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4" r="3865"/>
          <a:stretch/>
        </p:blipFill>
        <p:spPr bwMode="auto">
          <a:xfrm>
            <a:off x="872064" y="857675"/>
            <a:ext cx="4593715" cy="514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6704" y="609600"/>
            <a:ext cx="5364444" cy="1356360"/>
          </a:xfrm>
        </p:spPr>
        <p:txBody>
          <a:bodyPr>
            <a:normAutofit/>
          </a:bodyPr>
          <a:lstStyle/>
          <a:p>
            <a:r>
              <a:rPr lang="en-GB" sz="8000" dirty="0"/>
              <a:t>Thank you!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6703" y="2057400"/>
            <a:ext cx="5364444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en-GB" sz="4400" dirty="0">
              <a:solidFill>
                <a:schemeClr val="tx1"/>
              </a:solidFill>
            </a:endParaRPr>
          </a:p>
          <a:p>
            <a:pPr marL="45720" indent="0">
              <a:buNone/>
            </a:pPr>
            <a:r>
              <a:rPr lang="en-GB" sz="4400" dirty="0">
                <a:solidFill>
                  <a:schemeClr val="tx1"/>
                </a:solidFill>
              </a:rPr>
              <a:t>Thank you for being ready to inspire, encourage, help and support others.</a:t>
            </a:r>
          </a:p>
        </p:txBody>
      </p:sp>
    </p:spTree>
    <p:extLst>
      <p:ext uri="{BB962C8B-B14F-4D97-AF65-F5344CB8AC3E}">
        <p14:creationId xmlns:p14="http://schemas.microsoft.com/office/powerpoint/2010/main" val="5911713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0" y="609599"/>
            <a:ext cx="6675120" cy="2191473"/>
          </a:xfrm>
        </p:spPr>
        <p:txBody>
          <a:bodyPr>
            <a:normAutofit/>
          </a:bodyPr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Congratulations to</a:t>
            </a:r>
            <a:br>
              <a:rPr lang="en-GB" sz="2400" dirty="0">
                <a:solidFill>
                  <a:schemeClr val="tx1"/>
                </a:solidFill>
              </a:rPr>
            </a:br>
            <a:r>
              <a:rPr lang="en-GB" sz="2400" dirty="0">
                <a:solidFill>
                  <a:schemeClr val="tx1"/>
                </a:solidFill>
              </a:rPr>
              <a:t/>
            </a:r>
            <a:br>
              <a:rPr lang="en-GB" sz="2400" dirty="0">
                <a:solidFill>
                  <a:schemeClr val="tx1"/>
                </a:solidFill>
              </a:rPr>
            </a:br>
            <a:r>
              <a:rPr lang="en-GB" sz="2400" dirty="0">
                <a:solidFill>
                  <a:schemeClr val="tx1"/>
                </a:solidFill>
              </a:rPr>
              <a:t/>
            </a:r>
            <a:br>
              <a:rPr lang="en-GB" sz="2400" dirty="0">
                <a:solidFill>
                  <a:schemeClr val="tx1"/>
                </a:solidFill>
              </a:rPr>
            </a:br>
            <a:r>
              <a:rPr lang="en-GB" sz="2400" dirty="0">
                <a:solidFill>
                  <a:schemeClr val="tx1"/>
                </a:solidFill>
              </a:rPr>
              <a:t>on becoming a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Paired Reading Partner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89179" y="4500563"/>
            <a:ext cx="3932620" cy="2138362"/>
          </a:xfrm>
        </p:spPr>
      </p:pic>
      <p:pic>
        <p:nvPicPr>
          <p:cNvPr id="6" name="Picture 5" descr="Image result for thank you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4" r="3865"/>
          <a:stretch/>
        </p:blipFill>
        <p:spPr bwMode="auto">
          <a:xfrm>
            <a:off x="314852" y="1287780"/>
            <a:ext cx="4593715" cy="514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687746" y="3105835"/>
            <a:ext cx="64239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>
              <a:buNone/>
            </a:pPr>
            <a:r>
              <a:rPr lang="en-GB" dirty="0"/>
              <a:t>Thank you for being ready to inspire, encourage, help and support others.</a:t>
            </a:r>
          </a:p>
          <a:p>
            <a:pPr marL="45720" indent="0">
              <a:buNone/>
            </a:pPr>
            <a:endParaRPr lang="en-GB" dirty="0"/>
          </a:p>
          <a:p>
            <a:pPr marL="45720" indent="0">
              <a:buNone/>
            </a:pPr>
            <a:r>
              <a:rPr lang="en-GB" dirty="0"/>
              <a:t>You will be an important part of the learning to read puzzle for others.</a:t>
            </a:r>
          </a:p>
          <a:p>
            <a:pPr marL="45720" indent="0">
              <a:buNone/>
            </a:pPr>
            <a:endParaRPr lang="en-GB" dirty="0"/>
          </a:p>
          <a:p>
            <a:pPr marL="45720" indent="0">
              <a:buNone/>
            </a:pPr>
            <a:endParaRPr lang="en-GB" dirty="0"/>
          </a:p>
          <a:p>
            <a:pPr marL="45720" indent="0">
              <a:buNone/>
            </a:pPr>
            <a:r>
              <a:rPr lang="en-GB" dirty="0"/>
              <a:t>Signed</a:t>
            </a:r>
            <a:r>
              <a:rPr lang="en-GB" dirty="0" smtClean="0"/>
              <a:t>:</a:t>
            </a:r>
          </a:p>
          <a:p>
            <a:pPr marL="45720" indent="0">
              <a:buNone/>
            </a:pPr>
            <a:endParaRPr lang="en-GB" dirty="0"/>
          </a:p>
          <a:p>
            <a:pPr marL="45720" indent="0">
              <a:buNone/>
            </a:pPr>
            <a:r>
              <a:rPr lang="en-GB" dirty="0" smtClean="0"/>
              <a:t>Date: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8217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GB" sz="8800" dirty="0" smtClean="0">
                <a:solidFill>
                  <a:schemeClr val="tx1"/>
                </a:solidFill>
              </a:rPr>
              <a:t>What have we learnt already?</a:t>
            </a:r>
            <a:endParaRPr lang="en-GB" sz="8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502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have we learnt already?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Help to choose the right book. 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957" t="30998" r="2495" b="8155"/>
          <a:stretch/>
        </p:blipFill>
        <p:spPr>
          <a:xfrm>
            <a:off x="1771650" y="2751721"/>
            <a:ext cx="3886200" cy="32214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7872" y="2614613"/>
            <a:ext cx="4485844" cy="348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481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EEKK</a:t>
            </a:r>
          </a:p>
        </p:txBody>
      </p:sp>
      <p:pic>
        <p:nvPicPr>
          <p:cNvPr id="4" name="Content Placeholder 3" descr="Paired Reading training for P6 - Word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2735" t="17131" r="23359" b="9366"/>
          <a:stretch/>
        </p:blipFill>
        <p:spPr>
          <a:xfrm>
            <a:off x="655613" y="1963616"/>
            <a:ext cx="5501713" cy="40386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137" y="2061277"/>
            <a:ext cx="5150217" cy="386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8443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064" y="1062678"/>
            <a:ext cx="6045576" cy="47306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564" y="609600"/>
            <a:ext cx="3912583" cy="1356360"/>
          </a:xfrm>
        </p:spPr>
        <p:txBody>
          <a:bodyPr>
            <a:normAutofit/>
          </a:bodyPr>
          <a:lstStyle/>
          <a:p>
            <a:r>
              <a:rPr lang="en-GB" sz="3200" dirty="0"/>
              <a:t>Getting to know the new book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7558564" y="2057400"/>
            <a:ext cx="3912583" cy="40386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GB" altLang="en-US" sz="2000" b="0" i="0" u="none" strike="noStrike" cap="none" normalizeH="0" baseline="0" dirty="0">
                <a:ln>
                  <a:noFill/>
                </a:ln>
                <a:effectLst/>
                <a:ea typeface="Calibri" panose="020F0502020204030204" pitchFamily="34" charset="0"/>
                <a:cs typeface="Arial" panose="020B0604020202020204" pitchFamily="34" charset="0"/>
              </a:rPr>
              <a:t>Talk about the outside of the book.</a:t>
            </a:r>
            <a:endParaRPr kumimoji="0" lang="en-GB" altLang="en-US" sz="2000" b="0" i="0" u="none" strike="noStrike" cap="none" normalizeH="0" baseline="0" dirty="0">
              <a:ln>
                <a:noFill/>
              </a:ln>
              <a:effectLst/>
              <a:cs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GB" altLang="en-US" sz="2000" b="0" i="0" u="none" strike="noStrike" cap="none" normalizeH="0" baseline="0" dirty="0">
                <a:ln>
                  <a:noFill/>
                </a:ln>
                <a:effectLst/>
                <a:ea typeface="Calibri" panose="020F0502020204030204" pitchFamily="34" charset="0"/>
                <a:cs typeface="Arial" panose="020B0604020202020204" pitchFamily="34" charset="0"/>
              </a:rPr>
              <a:t>‘Walk’ through the inside of the book.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45720" indent="0">
              <a:buNone/>
            </a:pPr>
            <a:r>
              <a:rPr lang="en-GB" sz="2000" dirty="0">
                <a:cs typeface="Arial" panose="020B0604020202020204" pitchFamily="34" charset="0"/>
              </a:rPr>
              <a:t>Talk about: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 smtClean="0">
                <a:cs typeface="Arial" panose="020B0604020202020204" pitchFamily="34" charset="0"/>
              </a:rPr>
              <a:t>the </a:t>
            </a:r>
            <a:r>
              <a:rPr lang="en-GB" sz="2000" dirty="0">
                <a:cs typeface="Arial" panose="020B0604020202020204" pitchFamily="34" charset="0"/>
              </a:rPr>
              <a:t>cover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>
                <a:cs typeface="Arial" panose="020B0604020202020204" pitchFamily="34" charset="0"/>
              </a:rPr>
              <a:t>the title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>
                <a:cs typeface="Arial" panose="020B0604020202020204" pitchFamily="34" charset="0"/>
              </a:rPr>
              <a:t>the illustrations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>
                <a:cs typeface="Arial" panose="020B0604020202020204" pitchFamily="34" charset="0"/>
              </a:rPr>
              <a:t>the illustrator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>
                <a:cs typeface="Arial" panose="020B0604020202020204" pitchFamily="34" charset="0"/>
              </a:rPr>
              <a:t>the author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>
                <a:cs typeface="Arial" panose="020B0604020202020204" pitchFamily="34" charset="0"/>
              </a:rPr>
              <a:t>What do all these things tell us?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>
                <a:cs typeface="Arial" panose="020B0604020202020204" pitchFamily="34" charset="0"/>
              </a:rPr>
              <a:t>What do you think is going to happen in the story?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835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8522" y="554520"/>
            <a:ext cx="2833517" cy="17186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064" y="609600"/>
            <a:ext cx="6993914" cy="1356360"/>
          </a:xfrm>
        </p:spPr>
        <p:txBody>
          <a:bodyPr>
            <a:normAutofit/>
          </a:bodyPr>
          <a:lstStyle/>
          <a:p>
            <a:r>
              <a:rPr lang="en-GB" dirty="0"/>
              <a:t>Read together until…..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707064" y="2057400"/>
            <a:ext cx="5236536" cy="40386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anchorCtr="0" compatLnSpc="1">
            <a:prstTxWarp prst="textNoShape">
              <a:avLst/>
            </a:prstTxWarp>
            <a:norm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GB" altLang="en-US" sz="3200" b="0" i="0" u="none" strike="noStrike" cap="none" normalizeH="0" baseline="0" dirty="0">
                <a:ln>
                  <a:noFill/>
                </a:ln>
                <a:effectLst/>
                <a:ea typeface="Calibri" panose="020F0502020204030204" pitchFamily="34" charset="0"/>
                <a:cs typeface="Arial" panose="020B0604020202020204" pitchFamily="34" charset="0"/>
              </a:rPr>
              <a:t>Let the reader take control of pace of reading.</a:t>
            </a:r>
            <a:r>
              <a:rPr kumimoji="0" lang="en-US" altLang="en-US" sz="3200" b="0" i="0" u="none" strike="noStrike" cap="none" normalizeH="0" baseline="0" dirty="0">
                <a:ln>
                  <a:noFill/>
                </a:ln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altLang="en-US" sz="3200" b="0" i="0" u="none" strike="noStrike" cap="none" normalizeH="0" baseline="0" dirty="0">
              <a:ln>
                <a:noFill/>
              </a:ln>
              <a:effectLst/>
              <a:cs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GB" altLang="en-US" sz="3200" b="0" i="0" u="none" strike="noStrike" cap="none" normalizeH="0" baseline="0" dirty="0">
                <a:ln>
                  <a:noFill/>
                </a:ln>
                <a:effectLst/>
                <a:ea typeface="Calibri" panose="020F0502020204030204" pitchFamily="34" charset="0"/>
                <a:cs typeface="Arial" panose="020B0604020202020204" pitchFamily="34" charset="0"/>
              </a:rPr>
              <a:t>Read together until Reader taps the page to show that you should stop.</a:t>
            </a:r>
            <a:endParaRPr kumimoji="0" lang="en-GB" altLang="en-US" sz="3200" b="0" i="0" u="none" strike="noStrike" cap="none" normalizeH="0" baseline="0" dirty="0">
              <a:ln>
                <a:noFill/>
              </a:ln>
              <a:effectLst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702" y="2614246"/>
            <a:ext cx="5192861" cy="3894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5829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6556" y="3576577"/>
            <a:ext cx="2606832" cy="2606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7579" y="566738"/>
            <a:ext cx="2565809" cy="1356360"/>
          </a:xfrm>
        </p:spPr>
        <p:txBody>
          <a:bodyPr>
            <a:normAutofit/>
          </a:bodyPr>
          <a:lstStyle/>
          <a:p>
            <a:r>
              <a:rPr lang="en-GB" dirty="0"/>
              <a:t>Mistakes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441" y="2144809"/>
            <a:ext cx="5364444" cy="40386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If reader makes a mistake, give him/her a chance to work it out.  </a:t>
            </a:r>
          </a:p>
          <a:p>
            <a:r>
              <a:rPr lang="en-GB" dirty="0">
                <a:solidFill>
                  <a:schemeClr val="tx1"/>
                </a:solidFill>
              </a:rPr>
              <a:t>If he/she can’t, then say the word and show how you know what it is. </a:t>
            </a:r>
          </a:p>
        </p:txBody>
      </p:sp>
      <p:pic>
        <p:nvPicPr>
          <p:cNvPr id="6" name="Content Placeholder 4" descr="Paired Reading - Word"/>
          <p:cNvPicPr>
            <a:picLocks noChangeAspect="1"/>
          </p:cNvPicPr>
          <p:nvPr/>
        </p:nvPicPr>
        <p:blipFill rotWithShape="1">
          <a:blip r:embed="rId3"/>
          <a:srcRect l="16636" t="12062" r="52586" b="9857"/>
          <a:stretch/>
        </p:blipFill>
        <p:spPr>
          <a:xfrm>
            <a:off x="6779745" y="284378"/>
            <a:ext cx="4572000" cy="6244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717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Praise often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60031" y="2057400"/>
            <a:ext cx="4038600" cy="40386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8608" y="244316"/>
            <a:ext cx="3443287" cy="34432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625" y="1675448"/>
            <a:ext cx="2743200" cy="26212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4050" y="4012407"/>
            <a:ext cx="2700337" cy="270033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03529" y="3779043"/>
            <a:ext cx="2674145" cy="2674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149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Practice time!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Go into groups of three.</a:t>
            </a:r>
          </a:p>
          <a:p>
            <a:r>
              <a:rPr lang="en-GB" dirty="0">
                <a:solidFill>
                  <a:schemeClr val="tx1"/>
                </a:solidFill>
              </a:rPr>
              <a:t>One person will be the ‘Book Boss’.</a:t>
            </a:r>
          </a:p>
          <a:p>
            <a:r>
              <a:rPr lang="en-GB" dirty="0">
                <a:solidFill>
                  <a:schemeClr val="tx1"/>
                </a:solidFill>
              </a:rPr>
              <a:t>One person with be the Reading Partner.</a:t>
            </a:r>
          </a:p>
          <a:p>
            <a:r>
              <a:rPr lang="en-GB" dirty="0">
                <a:solidFill>
                  <a:schemeClr val="tx1"/>
                </a:solidFill>
              </a:rPr>
              <a:t>One person will be the observer.</a:t>
            </a:r>
          </a:p>
          <a:p>
            <a:r>
              <a:rPr lang="en-GB" dirty="0">
                <a:solidFill>
                  <a:schemeClr val="tx1"/>
                </a:solidFill>
              </a:rPr>
              <a:t>Work through the Paired Reading process.  The observer will look to see if the Reading Partner is remembering all the things that he or she should be doing.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9014" y="507878"/>
            <a:ext cx="4458555" cy="334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8121008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625</TotalTime>
  <Words>262</Words>
  <Application>Microsoft Office PowerPoint</Application>
  <PresentationFormat>Custom</PresentationFormat>
  <Paragraphs>43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Basis</vt:lpstr>
      <vt:lpstr>Paired Reading Partners</vt:lpstr>
      <vt:lpstr>PowerPoint Presentation</vt:lpstr>
      <vt:lpstr>What have we learnt already?</vt:lpstr>
      <vt:lpstr>EEKK</vt:lpstr>
      <vt:lpstr>Getting to know the new book</vt:lpstr>
      <vt:lpstr>Read together until…..</vt:lpstr>
      <vt:lpstr>Mistakes</vt:lpstr>
      <vt:lpstr>Praise often</vt:lpstr>
      <vt:lpstr>Practice time!</vt:lpstr>
      <vt:lpstr>Thank you!</vt:lpstr>
      <vt:lpstr>Congratulations to   on becoming a  Paired Reading Partner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Paired Reading Partners</dc:title>
  <dc:creator>Jenny Wilson</dc:creator>
  <cp:lastModifiedBy>WilsonJ10</cp:lastModifiedBy>
  <cp:revision>18</cp:revision>
  <dcterms:created xsi:type="dcterms:W3CDTF">2017-05-08T14:39:08Z</dcterms:created>
  <dcterms:modified xsi:type="dcterms:W3CDTF">2017-08-23T16:17:09Z</dcterms:modified>
</cp:coreProperties>
</file>